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324" r:id="rId4"/>
    <p:sldId id="325" r:id="rId5"/>
    <p:sldId id="326" r:id="rId6"/>
    <p:sldId id="327" r:id="rId7"/>
    <p:sldId id="322" r:id="rId8"/>
    <p:sldId id="266" r:id="rId9"/>
    <p:sldId id="305" r:id="rId10"/>
    <p:sldId id="306" r:id="rId11"/>
    <p:sldId id="307" r:id="rId12"/>
    <p:sldId id="308" r:id="rId13"/>
    <p:sldId id="270" r:id="rId14"/>
    <p:sldId id="264" r:id="rId15"/>
    <p:sldId id="297" r:id="rId16"/>
    <p:sldId id="258" r:id="rId17"/>
    <p:sldId id="298" r:id="rId18"/>
    <p:sldId id="277" r:id="rId19"/>
    <p:sldId id="317" r:id="rId20"/>
    <p:sldId id="318" r:id="rId21"/>
    <p:sldId id="319" r:id="rId22"/>
    <p:sldId id="320" r:id="rId23"/>
    <p:sldId id="321" r:id="rId24"/>
    <p:sldId id="275" r:id="rId25"/>
    <p:sldId id="300" r:id="rId26"/>
    <p:sldId id="276" r:id="rId27"/>
    <p:sldId id="281" r:id="rId28"/>
    <p:sldId id="283" r:id="rId29"/>
    <p:sldId id="278" r:id="rId30"/>
    <p:sldId id="303" r:id="rId31"/>
    <p:sldId id="274" r:id="rId32"/>
    <p:sldId id="310" r:id="rId33"/>
    <p:sldId id="311" r:id="rId34"/>
    <p:sldId id="312" r:id="rId35"/>
    <p:sldId id="313" r:id="rId36"/>
    <p:sldId id="269" r:id="rId37"/>
    <p:sldId id="272" r:id="rId38"/>
    <p:sldId id="273" r:id="rId39"/>
    <p:sldId id="271" r:id="rId40"/>
    <p:sldId id="267" r:id="rId41"/>
    <p:sldId id="299" r:id="rId42"/>
    <p:sldId id="268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BA42C"/>
    <a:srgbClr val="EE8E00"/>
    <a:srgbClr val="DE7400"/>
    <a:srgbClr val="4E86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7" autoAdjust="0"/>
    <p:restoredTop sz="94660"/>
  </p:normalViewPr>
  <p:slideViewPr>
    <p:cSldViewPr>
      <p:cViewPr varScale="1">
        <p:scale>
          <a:sx n="68" d="100"/>
          <a:sy n="68" d="100"/>
        </p:scale>
        <p:origin x="-86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29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984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701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4646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4021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3089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395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89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1333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2215683"/>
            <a:ext cx="5301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3818903"/>
            <a:ext cx="5301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6215517"/>
            <a:ext cx="450550" cy="744979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5333718"/>
            <a:ext cx="443260" cy="672893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5" y="5612687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1" y="5390448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5509371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4" y="5555569"/>
            <a:ext cx="495281" cy="453651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5388321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6045283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6076801"/>
            <a:ext cx="504670" cy="534169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5434132"/>
            <a:ext cx="470320" cy="58961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5434125"/>
            <a:ext cx="339602" cy="53415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9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6433681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53723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6600511"/>
            <a:ext cx="297606" cy="281645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6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6373645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6070569"/>
            <a:ext cx="416228" cy="546651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6111825"/>
            <a:ext cx="391238" cy="385727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80" y="5608925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6210900"/>
            <a:ext cx="501522" cy="56740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3" y="6023741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37704" y="5369301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6610610"/>
            <a:ext cx="386048" cy="3440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6" y="5612687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1" y="5390448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5509371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5388321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6045283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6076801"/>
            <a:ext cx="504670" cy="534169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5434132"/>
            <a:ext cx="470320" cy="58961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5434125"/>
            <a:ext cx="339602" cy="53415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9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6433681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53723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6600511"/>
            <a:ext cx="297606" cy="281645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6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6373645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6070569"/>
            <a:ext cx="416228" cy="546651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6111825"/>
            <a:ext cx="391238" cy="385727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5" y="6533642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6210900"/>
            <a:ext cx="501522" cy="56740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3" y="6023741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37104" y="5369301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6610610"/>
            <a:ext cx="386048" cy="3440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6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ucecom-spiruharet.r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E54C24-00C4-47DA-B4E1-2BD727C9D8A6}"/>
              </a:ext>
            </a:extLst>
          </p:cNvPr>
          <p:cNvSpPr/>
          <p:nvPr/>
        </p:nvSpPr>
        <p:spPr>
          <a:xfrm>
            <a:off x="1004047" y="1143000"/>
            <a:ext cx="8139953" cy="545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o-RO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COLEGIUL </a:t>
            </a:r>
            <a:r>
              <a:rPr lang="ro-RO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UCECOM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o-RO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SPIRU HARET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o-RO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 MARE ȘCOALĂ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PARTICULARĂ DIN  ÎNVĂȚĂMÂNTUL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PROFESIONAL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ȘCOALA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ACREDITATĂ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B5F9EE6-6A7A-4623-9C3E-CF61D39370AB}"/>
              </a:ext>
            </a:extLst>
          </p:cNvPr>
          <p:cNvSpPr/>
          <p:nvPr/>
        </p:nvSpPr>
        <p:spPr>
          <a:xfrm>
            <a:off x="2438400" y="5631706"/>
            <a:ext cx="6096000" cy="79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/>
            <a:endParaRPr lang="en-US" sz="2400" dirty="0">
              <a:solidFill>
                <a:schemeClr val="tx2">
                  <a:lumMod val="75000"/>
                </a:schemeClr>
              </a:solidFill>
              <a:latin typeface="Flamenco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erforming on a counter&#10;&#10;Description automatically generated">
            <a:extLst>
              <a:ext uri="{FF2B5EF4-FFF2-40B4-BE49-F238E27FC236}">
                <a16:creationId xmlns="" xmlns:a16="http://schemas.microsoft.com/office/drawing/2014/main" id="{76612908-6DC6-4BDB-8EB5-DC4405064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77" y="857250"/>
            <a:ext cx="3092824" cy="550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people around a table&#10;&#10;Description automatically generated">
            <a:extLst>
              <a:ext uri="{FF2B5EF4-FFF2-40B4-BE49-F238E27FC236}">
                <a16:creationId xmlns="" xmlns:a16="http://schemas.microsoft.com/office/drawing/2014/main" id="{910EA65D-FCDD-468A-BCE1-ACC0B208A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1" y="2904164"/>
            <a:ext cx="1798039" cy="1820236"/>
          </a:xfrm>
          <a:prstGeom prst="rect">
            <a:avLst/>
          </a:prstGeom>
        </p:spPr>
      </p:pic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AFDFE60D-D682-4EDC-9D50-E5ECC6A23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133600"/>
            <a:ext cx="382494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group of people around a table&#10;&#10;Description automatically generated">
            <a:extLst>
              <a:ext uri="{FF2B5EF4-FFF2-40B4-BE49-F238E27FC236}">
                <a16:creationId xmlns="" xmlns:a16="http://schemas.microsoft.com/office/drawing/2014/main" id="{14C4115F-195A-40F4-99E9-51FDCF03C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60" y="304800"/>
            <a:ext cx="3017240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5032294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front of a computer&#10;&#10;Description automatically generated">
            <a:extLst>
              <a:ext uri="{FF2B5EF4-FFF2-40B4-BE49-F238E27FC236}">
                <a16:creationId xmlns="" xmlns:a16="http://schemas.microsoft.com/office/drawing/2014/main" id="{3CA688E6-4DAD-4FAC-BE81-184F18E39B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54" y="991475"/>
            <a:ext cx="2782559" cy="3708981"/>
          </a:xfrm>
          <a:prstGeom prst="rect">
            <a:avLst/>
          </a:prstGeom>
        </p:spPr>
      </p:pic>
      <p:pic>
        <p:nvPicPr>
          <p:cNvPr id="8" name="Picture 7" descr="A person standing in front of a table&#10;&#10;Description automatically generated">
            <a:extLst>
              <a:ext uri="{FF2B5EF4-FFF2-40B4-BE49-F238E27FC236}">
                <a16:creationId xmlns="" xmlns:a16="http://schemas.microsoft.com/office/drawing/2014/main" id="{BF6846D7-8AB5-49C4-982D-6EBB13212C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022" y="1230559"/>
            <a:ext cx="4846215" cy="3230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8598141"/>
      </p:ext>
    </p:extLst>
  </p:cSld>
  <p:clrMapOvr>
    <a:masterClrMapping/>
  </p:clrMapOvr>
  <p:transition advClick="0" advTm="2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DC7576CC-2AE4-4F6E-9D41-A771E641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5" y="1553116"/>
            <a:ext cx="2725635" cy="3095084"/>
          </a:xfrm>
          <a:prstGeom prst="rect">
            <a:avLst/>
          </a:prstGeom>
        </p:spPr>
      </p:pic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="" xmlns:a16="http://schemas.microsoft.com/office/drawing/2014/main" id="{4056D2F0-8825-4C1A-A757-B5878310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8800"/>
            <a:ext cx="2819400" cy="3495937"/>
          </a:xfrm>
          <a:prstGeom prst="rect">
            <a:avLst/>
          </a:prstGeom>
        </p:spPr>
      </p:pic>
      <p:pic>
        <p:nvPicPr>
          <p:cNvPr id="6" name="Picture 5" descr="A person sitting at a desk&#10;&#10;Description automatically generated">
            <a:extLst>
              <a:ext uri="{FF2B5EF4-FFF2-40B4-BE49-F238E27FC236}">
                <a16:creationId xmlns="" xmlns:a16="http://schemas.microsoft.com/office/drawing/2014/main" id="{3B03EFB5-20CE-4762-A592-B29A8806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762000"/>
            <a:ext cx="3609557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246182335"/>
      </p:ext>
    </p:extLst>
  </p:cSld>
  <p:clrMapOvr>
    <a:masterClrMapping/>
  </p:clrMapOvr>
  <p:transition advClick="0" advTm="3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DFCA3A18-6C46-472C-8E1A-DB723DAEF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70532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00633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263BC1A2-A29A-4C70-B5B6-5EFC13737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3429000" cy="3352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82F104B5-85C5-4623-8AA3-7A61749BD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38200"/>
            <a:ext cx="20574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picture containing man, indoor, person, dog&#10;&#10;Description automatically generated">
            <a:extLst>
              <a:ext uri="{FF2B5EF4-FFF2-40B4-BE49-F238E27FC236}">
                <a16:creationId xmlns="" xmlns:a16="http://schemas.microsoft.com/office/drawing/2014/main" id="{90612E65-CACB-447C-AD8E-02FADDE24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39207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picture containing person, outdoor, child, man&#10;&#10;Description automatically generated">
            <a:extLst>
              <a:ext uri="{FF2B5EF4-FFF2-40B4-BE49-F238E27FC236}">
                <a16:creationId xmlns="" xmlns:a16="http://schemas.microsoft.com/office/drawing/2014/main" id="{5146610C-ABBD-4564-BAF9-FF028756D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30480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52582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28C81-019A-40F8-A9E9-93C14E69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1B3EEE-3DA7-4AB2-B47B-2003C026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person, man, preparing, young&#10;&#10;Description automatically generated">
            <a:extLst>
              <a:ext uri="{FF2B5EF4-FFF2-40B4-BE49-F238E27FC236}">
                <a16:creationId xmlns="" xmlns:a16="http://schemas.microsoft.com/office/drawing/2014/main" id="{C34D9621-031C-4AB1-8F0C-0D238A18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1039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person, indoor, man, standing&#10;&#10;Description automatically generated">
            <a:extLst>
              <a:ext uri="{FF2B5EF4-FFF2-40B4-BE49-F238E27FC236}">
                <a16:creationId xmlns="" xmlns:a16="http://schemas.microsoft.com/office/drawing/2014/main" id="{915D97CA-1244-43E8-97C2-7D8B1704F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4" y="342900"/>
            <a:ext cx="2804125" cy="4152900"/>
          </a:xfrm>
          <a:prstGeom prst="rect">
            <a:avLst/>
          </a:prstGeom>
        </p:spPr>
      </p:pic>
      <p:pic>
        <p:nvPicPr>
          <p:cNvPr id="24" name="Picture 23" descr="A car parked in a parking lot&#10;&#10;Description automatically generated">
            <a:extLst>
              <a:ext uri="{FF2B5EF4-FFF2-40B4-BE49-F238E27FC236}">
                <a16:creationId xmlns="" xmlns:a16="http://schemas.microsoft.com/office/drawing/2014/main" id="{46F935AC-5883-47D9-A3AB-012275974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581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picture containing person, motorcycle, man, luggage&#10;&#10;Description automatically generated">
            <a:extLst>
              <a:ext uri="{FF2B5EF4-FFF2-40B4-BE49-F238E27FC236}">
                <a16:creationId xmlns="" xmlns:a16="http://schemas.microsoft.com/office/drawing/2014/main" id="{9ADF8958-833C-4B70-9545-17FBDF6CE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99" y="122674"/>
            <a:ext cx="2887226" cy="2887226"/>
          </a:xfrm>
          <a:prstGeom prst="rect">
            <a:avLst/>
          </a:prstGeom>
        </p:spPr>
      </p:pic>
      <p:pic>
        <p:nvPicPr>
          <p:cNvPr id="5" name="Picture 4" descr="A car parked on the side&#10;&#10;Description automatically generated">
            <a:extLst>
              <a:ext uri="{FF2B5EF4-FFF2-40B4-BE49-F238E27FC236}">
                <a16:creationId xmlns="" xmlns:a16="http://schemas.microsoft.com/office/drawing/2014/main" id="{F3AFFFF6-A027-471F-B6F6-71CE1A12C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70" y="304800"/>
            <a:ext cx="2621429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person, boy, child, table&#10;&#10;Description automatically generated">
            <a:extLst>
              <a:ext uri="{FF2B5EF4-FFF2-40B4-BE49-F238E27FC236}">
                <a16:creationId xmlns="" xmlns:a16="http://schemas.microsoft.com/office/drawing/2014/main" id="{1A847E34-3118-4106-A5A4-AF044A729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495800" cy="3733800"/>
          </a:xfrm>
        </p:spPr>
      </p:pic>
      <p:pic>
        <p:nvPicPr>
          <p:cNvPr id="10" name="Content Placeholder 9" descr="A group of people standing in front of a car&#10;&#10;Description automatically generated">
            <a:extLst>
              <a:ext uri="{FF2B5EF4-FFF2-40B4-BE49-F238E27FC236}">
                <a16:creationId xmlns="" xmlns:a16="http://schemas.microsoft.com/office/drawing/2014/main" id="{DEC6B9CF-F134-4062-91FF-1E71F65029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00400"/>
            <a:ext cx="4956175" cy="3647091"/>
          </a:xfrm>
        </p:spPr>
      </p:pic>
      <p:pic>
        <p:nvPicPr>
          <p:cNvPr id="12" name="Picture 11" descr="A picture containing person, indoor, cutting, man&#10;&#10;Description automatically generated">
            <a:extLst>
              <a:ext uri="{FF2B5EF4-FFF2-40B4-BE49-F238E27FC236}">
                <a16:creationId xmlns="" xmlns:a16="http://schemas.microsoft.com/office/drawing/2014/main" id="{DB279800-FD39-478D-BCE7-5CA486E35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1"/>
            <a:ext cx="2991579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798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DEC02D-D480-4ED6-9A0F-35259D5DA79B}"/>
              </a:ext>
            </a:extLst>
          </p:cNvPr>
          <p:cNvSpPr/>
          <p:nvPr/>
        </p:nvSpPr>
        <p:spPr>
          <a:xfrm>
            <a:off x="120869" y="38647"/>
            <a:ext cx="912139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o-RO" sz="23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DOMENIUL: </a:t>
            </a:r>
            <a:r>
              <a:rPr lang="ro-RO" sz="23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ESTETICA ȘI IGIENA CORPULUI </a:t>
            </a:r>
            <a:r>
              <a:rPr lang="ro-RO" sz="23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OMENESC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o-RO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CALIFICAREA: FRIZER-COAFOR-MANICHIURIST-PEDICHIURIST</a:t>
            </a:r>
            <a:endParaRPr lang="en-US" sz="3600" b="1" dirty="0" smtClean="0">
              <a:solidFill>
                <a:srgbClr val="FF0000"/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o-RO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B2C5AE-E604-42EF-8FA1-F0EF28D5B482}"/>
              </a:ext>
            </a:extLst>
          </p:cNvPr>
          <p:cNvSpPr txBox="1"/>
          <p:nvPr/>
        </p:nvSpPr>
        <p:spPr>
          <a:xfrm>
            <a:off x="2209800" y="2819400"/>
            <a:ext cx="6172200" cy="268227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PARTENERI:</a:t>
            </a:r>
          </a:p>
          <a:p>
            <a:pPr marL="966788">
              <a:lnSpc>
                <a:spcPct val="115000"/>
              </a:lnSpc>
              <a:spcAft>
                <a:spcPts val="600"/>
              </a:spcAft>
            </a:pP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KEUNE ROMÂNIA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marL="966788" marR="0" lvl="0">
              <a:lnSpc>
                <a:spcPct val="115000"/>
              </a:lnSpc>
              <a:spcAft>
                <a:spcPts val="600"/>
              </a:spcAft>
            </a:pP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BEAUTY ONE</a:t>
            </a:r>
          </a:p>
          <a:p>
            <a:pPr marL="966788" marR="0" lvl="0">
              <a:lnSpc>
                <a:spcPct val="115000"/>
              </a:lnSpc>
              <a:spcAft>
                <a:spcPts val="600"/>
              </a:spcAft>
            </a:pP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TOP LINE</a:t>
            </a:r>
          </a:p>
          <a:p>
            <a:pPr marL="966788" marR="0" lvl="0">
              <a:lnSpc>
                <a:spcPct val="115000"/>
              </a:lnSpc>
              <a:spcAft>
                <a:spcPts val="600"/>
              </a:spcAft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112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8D0DF0DF-33D8-47A5-A071-4377B18A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1" y="381000"/>
            <a:ext cx="3301759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40E36036-9A61-4D69-B4A9-B17EFCEF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600200"/>
            <a:ext cx="2841032" cy="377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066983EF-DD2F-45EC-ADB8-B638E8880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10008"/>
            <a:ext cx="2781119" cy="3104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12283848"/>
      </p:ext>
    </p:extLst>
  </p:cSld>
  <p:clrMapOvr>
    <a:masterClrMapping/>
  </p:clrMapOvr>
  <p:transition advClick="0"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30;p13">
            <a:extLst>
              <a:ext uri="{FF2B5EF4-FFF2-40B4-BE49-F238E27FC236}">
                <a16:creationId xmlns="" xmlns:a16="http://schemas.microsoft.com/office/drawing/2014/main" id="{1F382FFB-2D6F-43DF-A662-A938F2CDEB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133600"/>
            <a:ext cx="8153400" cy="32367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Nu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zidurile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fac o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şcoală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, ci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spiritul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ce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domneşte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într-însa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”.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FB06F5-55E6-4094-AF41-C220066EE296}"/>
              </a:ext>
            </a:extLst>
          </p:cNvPr>
          <p:cNvSpPr/>
          <p:nvPr/>
        </p:nvSpPr>
        <p:spPr>
          <a:xfrm>
            <a:off x="4191000" y="4724009"/>
            <a:ext cx="3821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Microsoft Himalaya" pitchFamily="2" charset="0"/>
                <a:cs typeface="Microsoft New Tai Lue" pitchFamily="34" charset="0"/>
                <a:sym typeface="Sniglet"/>
              </a:rPr>
              <a:t>- </a:t>
            </a:r>
            <a:r>
              <a:rPr lang="en-US" sz="3600" i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Microsoft Himalaya" pitchFamily="2" charset="0"/>
                <a:cs typeface="Microsoft New Tai Lue" pitchFamily="34" charset="0"/>
                <a:sym typeface="Sniglet"/>
              </a:rPr>
              <a:t>Regele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Microsoft Himalaya" pitchFamily="2" charset="0"/>
                <a:cs typeface="Microsoft New Tai Lue" pitchFamily="34" charset="0"/>
                <a:sym typeface="Sniglet"/>
              </a:rPr>
              <a:t> Ferdinand I -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looking, woman&#10;&#10;Description automatically generated">
            <a:extLst>
              <a:ext uri="{FF2B5EF4-FFF2-40B4-BE49-F238E27FC236}">
                <a16:creationId xmlns="" xmlns:a16="http://schemas.microsoft.com/office/drawing/2014/main" id="{9FD6770C-F6E7-4AB4-AE0C-3F6ABEF5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23" y="1310503"/>
            <a:ext cx="4562977" cy="4236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person sitting on a table&#10;&#10;Description automatically generated">
            <a:extLst>
              <a:ext uri="{FF2B5EF4-FFF2-40B4-BE49-F238E27FC236}">
                <a16:creationId xmlns="" xmlns:a16="http://schemas.microsoft.com/office/drawing/2014/main" id="{0D004C9B-4D01-4185-A8F0-D9AA9E75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38576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0344692"/>
      </p:ext>
    </p:extLst>
  </p:cSld>
  <p:clrMapOvr>
    <a:masterClrMapping/>
  </p:clrMapOvr>
  <p:transition advClick="0" advTm="3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3697B2E5-C0D0-413B-BCFD-DE008DC7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3424606" cy="2892628"/>
          </a:xfrm>
          <a:prstGeom prst="rect">
            <a:avLst/>
          </a:prstGeom>
        </p:spPr>
      </p:pic>
      <p:pic>
        <p:nvPicPr>
          <p:cNvPr id="4" name="Picture 3" descr="A group of people standing next to a window&#10;&#10;Description automatically generated">
            <a:extLst>
              <a:ext uri="{FF2B5EF4-FFF2-40B4-BE49-F238E27FC236}">
                <a16:creationId xmlns="" xmlns:a16="http://schemas.microsoft.com/office/drawing/2014/main" id="{AFD9FEA9-7C13-4236-B711-46F4381AB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57400"/>
            <a:ext cx="2895600" cy="3200400"/>
          </a:xfrm>
          <a:prstGeom prst="rect">
            <a:avLst/>
          </a:prstGeom>
        </p:spPr>
      </p:pic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="" xmlns:a16="http://schemas.microsoft.com/office/drawing/2014/main" id="{AFA22428-43DF-4F17-B1B3-6A0D9BE11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672" y="860612"/>
            <a:ext cx="3019599" cy="5358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29800727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E49D30-1E42-41A6-BCA0-A628AC58C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789CE4-2C18-4E5F-8DA0-45A418F4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E6205920-9F03-4734-AB2B-D799A37B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1284292"/>
      </p:ext>
    </p:extLst>
  </p:cSld>
  <p:clrMapOvr>
    <a:masterClrMapping/>
  </p:clrMapOvr>
  <p:transition advClick="0" advTm="2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207E9EE1-A264-40E2-9DE9-2FC391DF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6" y="456938"/>
            <a:ext cx="7431335" cy="495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78538252"/>
      </p:ext>
    </p:extLst>
  </p:cSld>
  <p:clrMapOvr>
    <a:masterClrMapping/>
  </p:clrMapOvr>
  <p:transition advClick="0" advTm="2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erforming on a counter&#10;&#10;Description automatically generated">
            <a:extLst>
              <a:ext uri="{FF2B5EF4-FFF2-40B4-BE49-F238E27FC236}">
                <a16:creationId xmlns="" xmlns:a16="http://schemas.microsoft.com/office/drawing/2014/main" id="{9B8F26AD-B28C-4C50-977E-BB5CD612B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0" y="3124200"/>
            <a:ext cx="27530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oup of people looking at each other&#10;&#10;Description automatically generated">
            <a:extLst>
              <a:ext uri="{FF2B5EF4-FFF2-40B4-BE49-F238E27FC236}">
                <a16:creationId xmlns="" xmlns:a16="http://schemas.microsoft.com/office/drawing/2014/main" id="{6F6E3E90-0F68-4DEA-827D-96469BEA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28479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="" xmlns:a16="http://schemas.microsoft.com/office/drawing/2014/main" id="{77D8534A-741E-48D5-963C-B726AA93A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8959"/>
            <a:ext cx="3362600" cy="598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2189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4689EBCA-9536-4F86-9E94-71E28DB83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2113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="" xmlns:a16="http://schemas.microsoft.com/office/drawing/2014/main" id="{0119523C-403C-4B3A-ABAA-C849B94EB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49" r="2" b="926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1223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0D5F4-76DD-4611-974B-F4E7269D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478FD8E-B1DF-4483-BFFC-DC6F8A16E7A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62AA78-F4E2-45F6-822E-E6605C83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="" xmlns:a16="http://schemas.microsoft.com/office/drawing/2014/main" id="{18DACCAB-F281-4A93-A242-E33C34E7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2067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indoor, table&#10;&#10;Description automatically generated">
            <a:extLst>
              <a:ext uri="{FF2B5EF4-FFF2-40B4-BE49-F238E27FC236}">
                <a16:creationId xmlns="" xmlns:a16="http://schemas.microsoft.com/office/drawing/2014/main" id="{3CEACA5C-E6EC-4103-9AEE-04D4FBF4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76600"/>
            <a:ext cx="44958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190C57-1848-46FC-924F-80108D85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AE1CC0E0-A0D2-49E0-B862-3C718A936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3352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1322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B0C7EA-D3EC-4DF8-BDC9-582207A5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971799"/>
            <a:ext cx="2743200" cy="33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="" xmlns:a16="http://schemas.microsoft.com/office/drawing/2014/main" id="{4CC58ADF-D895-406F-B79A-C23E5D9AD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2819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449B4720-F91D-4485-9458-2647D3C09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2743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80445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COLEGIUL UCECOM </a:t>
            </a:r>
            <a:b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„SPIRU HARET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443835"/>
            <a:ext cx="8390235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Adresa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str. Economu Cezărescu, nr 47-59, sector 6</a:t>
            </a: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(zona Grozăvești, lângă Universitatea Politehnică)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Mijloace de transport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metrou, autobuze: 105,601,</a:t>
            </a: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tramvaie: 1, 8, 10, 11, 35.</a:t>
            </a:r>
          </a:p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: 021/316 61 95, 021/316 61 96</a:t>
            </a:r>
          </a:p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E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contact@ucecom-spiruharet.ro</a:t>
            </a:r>
            <a:endParaRPr lang="ro-RO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  Facebook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: Colegiul UCECOM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“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Spiru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Haret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44FB0451-1E76-4A40-B4D7-07117970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5791200" cy="579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0743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DEC02D-D480-4ED6-9A0F-35259D5DA79B}"/>
              </a:ext>
            </a:extLst>
          </p:cNvPr>
          <p:cNvSpPr/>
          <p:nvPr/>
        </p:nvSpPr>
        <p:spPr>
          <a:xfrm>
            <a:off x="141095" y="0"/>
            <a:ext cx="886180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o-RO" sz="2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DOMENIUL: </a:t>
            </a:r>
            <a:r>
              <a:rPr lang="ro-RO" sz="2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ALIMENTAȚIE PUBLICĂ ȘI TURIS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M</a:t>
            </a:r>
            <a:endParaRPr lang="ro-RO" sz="26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ro-RO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CALIFICĂRILE: </a:t>
            </a: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 </a:t>
            </a:r>
            <a:r>
              <a:rPr lang="ro-RO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BUCĂTAR</a:t>
            </a:r>
          </a:p>
          <a:p>
            <a:pPr>
              <a:spcAft>
                <a:spcPts val="600"/>
              </a:spcAft>
            </a:pPr>
            <a:r>
              <a:rPr lang="ro-RO" sz="4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</a:t>
            </a:r>
            <a:r>
              <a:rPr lang="ro-RO" sz="4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ro-RO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OSPĂTAR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95948E-6C7D-43CF-9A93-6465C55FFEB3}"/>
              </a:ext>
            </a:extLst>
          </p:cNvPr>
          <p:cNvSpPr txBox="1"/>
          <p:nvPr/>
        </p:nvSpPr>
        <p:spPr>
          <a:xfrm>
            <a:off x="2209800" y="2133600"/>
            <a:ext cx="6705600" cy="41042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PARTENERI: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marL="862013">
              <a:lnSpc>
                <a:spcPct val="115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Marriott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2013"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Intercontinental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2013"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Continental</a:t>
            </a:r>
          </a:p>
          <a:p>
            <a:pPr marL="862013"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Ibis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2013"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Radisson</a:t>
            </a:r>
            <a:endParaRPr lang="ro-RO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2013"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132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861148B-FCA9-4A71-AD31-4E1BECCA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633450"/>
      </p:ext>
    </p:extLst>
  </p:cSld>
  <p:clrMapOvr>
    <a:masterClrMapping/>
  </p:clrMapOvr>
  <p:transition advClick="0" advTm="2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table&#10;&#10;Description automatically generated">
            <a:extLst>
              <a:ext uri="{FF2B5EF4-FFF2-40B4-BE49-F238E27FC236}">
                <a16:creationId xmlns="" xmlns:a16="http://schemas.microsoft.com/office/drawing/2014/main" id="{271F0AE5-9891-4F9C-ACF2-95005008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" y="609600"/>
            <a:ext cx="3194275" cy="38615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A group of people standing in a kitchen preparing food&#10;&#10;Description automatically generated">
            <a:extLst>
              <a:ext uri="{FF2B5EF4-FFF2-40B4-BE49-F238E27FC236}">
                <a16:creationId xmlns="" xmlns:a16="http://schemas.microsoft.com/office/drawing/2014/main" id="{F6F330BE-4292-4C9B-8265-AE345CC38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91" y="1276874"/>
            <a:ext cx="3291765" cy="398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Many different types of food&#10;&#10;Description automatically generated">
            <a:extLst>
              <a:ext uri="{FF2B5EF4-FFF2-40B4-BE49-F238E27FC236}">
                <a16:creationId xmlns="" xmlns:a16="http://schemas.microsoft.com/office/drawing/2014/main" id="{8DF65B88-A80B-4B76-8387-AE908B137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082" y="1371600"/>
            <a:ext cx="262151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2218935"/>
      </p:ext>
    </p:extLst>
  </p:cSld>
  <p:clrMapOvr>
    <a:masterClrMapping/>
  </p:clrMapOvr>
  <p:transition advClick="0" advTm="3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4ED08886-AFB9-4753-BA73-ED250CC2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3455524" cy="4607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Food on a table&#10;&#10;Description automatically generated">
            <a:extLst>
              <a:ext uri="{FF2B5EF4-FFF2-40B4-BE49-F238E27FC236}">
                <a16:creationId xmlns="" xmlns:a16="http://schemas.microsoft.com/office/drawing/2014/main" id="{93D69E01-2F5E-4E78-93C3-50737F7D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"/>
            <a:ext cx="2312524" cy="23125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6EB1FD58-3AE0-4776-A142-8D47CE78B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590800"/>
            <a:ext cx="3312091" cy="3336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66285777"/>
      </p:ext>
    </p:extLst>
  </p:cSld>
  <p:clrMapOvr>
    <a:masterClrMapping/>
  </p:clrMapOvr>
  <p:transition advClick="0" advTm="3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5FB3A7FB-4666-430E-894C-AAF01767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446"/>
            <a:ext cx="5782810" cy="4337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A couple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5248BDF6-E7AB-414B-B12D-784F836E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933" y="1444480"/>
            <a:ext cx="4128956" cy="2752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89009498"/>
      </p:ext>
    </p:extLst>
  </p:cSld>
  <p:clrMapOvr>
    <a:masterClrMapping/>
  </p:clrMapOvr>
  <p:transition advClick="0" advTm="2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1F6F943F-8404-4499-94AE-35A5CF4CC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2362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group of people preparing food in a kitchen&#10;&#10;Description automatically generated">
            <a:extLst>
              <a:ext uri="{FF2B5EF4-FFF2-40B4-BE49-F238E27FC236}">
                <a16:creationId xmlns="" xmlns:a16="http://schemas.microsoft.com/office/drawing/2014/main" id="{338EEA6C-E70E-4720-A433-BA2E967CD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06" y="457200"/>
            <a:ext cx="2266294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group of people posing for a picture&#10;&#10;Description automatically generated">
            <a:extLst>
              <a:ext uri="{FF2B5EF4-FFF2-40B4-BE49-F238E27FC236}">
                <a16:creationId xmlns="" xmlns:a16="http://schemas.microsoft.com/office/drawing/2014/main" id="{A81F3BAC-FA90-4A81-9886-4A6A006C4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06" y="3733800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5E017F9A-E3BE-44F2-AC41-D44819890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56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730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1231AA91-E3FF-40B0-B348-5E5201472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36" r="996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1854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210E8EB7-AC40-40BC-9F5E-5B61DAAC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pic>
        <p:nvPicPr>
          <p:cNvPr id="3" name="Picture 2" descr="A boy sitting at a table&#10;&#10;Description automatically generated">
            <a:extLst>
              <a:ext uri="{FF2B5EF4-FFF2-40B4-BE49-F238E27FC236}">
                <a16:creationId xmlns="" xmlns:a16="http://schemas.microsoft.com/office/drawing/2014/main" id="{66B3C33F-4353-470D-8C1A-EA6DBC89D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3" b="3005"/>
          <a:stretch/>
        </p:blipFill>
        <p:spPr>
          <a:xfrm>
            <a:off x="131152" y="3124200"/>
            <a:ext cx="4948804" cy="315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erson standing in a kitchen preparing food&#10;&#10;Description automatically generated">
            <a:extLst>
              <a:ext uri="{FF2B5EF4-FFF2-40B4-BE49-F238E27FC236}">
                <a16:creationId xmlns="" xmlns:a16="http://schemas.microsoft.com/office/drawing/2014/main" id="{C5A3A6DE-41BA-4B5A-9102-288CD1DD4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1556"/>
            <a:ext cx="3831248" cy="639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24004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B291F895-78F8-42B7-8DA5-DEF8B2A7C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25" r="3874" b="-2"/>
          <a:stretch/>
        </p:blipFill>
        <p:spPr>
          <a:xfrm>
            <a:off x="1219200" y="323850"/>
            <a:ext cx="7493000" cy="561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12549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000" dirty="0" smtClean="0">
                <a:solidFill>
                  <a:srgbClr val="FF0000"/>
                </a:solidFill>
              </a:rPr>
              <a:t>Ș</a:t>
            </a:r>
            <a:r>
              <a:rPr lang="en-US" sz="4000" dirty="0" smtClean="0">
                <a:solidFill>
                  <a:srgbClr val="FF0000"/>
                </a:solidFill>
              </a:rPr>
              <a:t>COALA PROFE</a:t>
            </a:r>
            <a:r>
              <a:rPr lang="ro-RO" sz="4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IONAL</a:t>
            </a:r>
            <a:r>
              <a:rPr lang="ro-RO" sz="4000" dirty="0" smtClean="0">
                <a:solidFill>
                  <a:srgbClr val="FF0000"/>
                </a:solidFill>
              </a:rPr>
              <a:t>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199" cy="49791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MECANIC  </a:t>
            </a:r>
            <a:r>
              <a:rPr lang="ro-R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o-R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FRIZER- COAFOR- </a:t>
            </a:r>
          </a:p>
          <a:p>
            <a:pPr>
              <a:buNone/>
            </a:pPr>
            <a:r>
              <a:rPr lang="ro-R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MANICHIURIST-  </a:t>
            </a:r>
            <a:r>
              <a:rPr lang="ro-R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PEDICHIURIST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Ø"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OSPĂTAR (CHELNER) </a:t>
            </a:r>
          </a:p>
          <a:p>
            <a:pPr lvl="8">
              <a:lnSpc>
                <a:spcPct val="150000"/>
              </a:lnSpc>
              <a:buFont typeface="Wingdings" pitchFamily="2" charset="2"/>
              <a:buChar char="Ø"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BUCĂTAR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92B097FF-E114-4843-8E8A-303E605F1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16" r="2" b="8430"/>
          <a:stretch/>
        </p:blipFill>
        <p:spPr>
          <a:xfrm>
            <a:off x="13138" y="68667"/>
            <a:ext cx="9053513" cy="678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450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B69BCF07-45FF-4933-A9FD-BE33B9E0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75" b="7525"/>
          <a:stretch/>
        </p:blipFill>
        <p:spPr>
          <a:xfrm>
            <a:off x="990600" y="3158358"/>
            <a:ext cx="3429000" cy="248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food, woman, standing, table&#10;&#10;Description automatically generated">
            <a:extLst>
              <a:ext uri="{FF2B5EF4-FFF2-40B4-BE49-F238E27FC236}">
                <a16:creationId xmlns="" xmlns:a16="http://schemas.microsoft.com/office/drawing/2014/main" id="{F22F2AFD-AB68-4DC8-8646-37BD5E6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43" y="0"/>
            <a:ext cx="43549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="" xmlns:a16="http://schemas.microsoft.com/office/drawing/2014/main" id="{E08F4BCF-4A83-45E3-B599-37B716E2B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981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3913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="" xmlns:a16="http://schemas.microsoft.com/office/drawing/2014/main" id="{676E4792-40E3-45FF-91D0-95A56A573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786"/>
            <a:ext cx="8007640" cy="5968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69822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9801989-E695-404E-ABB4-5D98815F6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0" y="2362200"/>
            <a:ext cx="5105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Educa</a:t>
            </a:r>
            <a:r>
              <a:rPr lang="ro-RO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ția este tocmai izvorul din care i</a:t>
            </a:r>
            <a:r>
              <a:rPr lang="ro-RO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ese tot binele din lume</a:t>
            </a:r>
            <a:r>
              <a:rPr lang="ro-RO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.</a:t>
            </a:r>
            <a:br>
              <a:rPr lang="ro-RO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</a:b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28F15C00-24DB-4FB3-90AD-B8740E3661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00600" y="4343400"/>
            <a:ext cx="4953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6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  <a:cs typeface="Times New Roman" panose="02020603050405020304" pitchFamily="18" charset="0"/>
            </a:endParaRPr>
          </a:p>
          <a:p>
            <a:r>
              <a:rPr lang="ro-RO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Immanuel </a:t>
            </a:r>
            <a:r>
              <a:rPr lang="ro-RO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Kant</a:t>
            </a:r>
            <a:endParaRPr lang="en-US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16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29967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Beneficii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o-RO" sz="4000" dirty="0" smtClean="0">
                <a:solidFill>
                  <a:srgbClr val="FF0000"/>
                </a:solidFill>
              </a:rPr>
              <a:t/>
            </a:r>
            <a:br>
              <a:rPr lang="ro-RO" sz="4000" dirty="0" smtClean="0">
                <a:solidFill>
                  <a:srgbClr val="FF0000"/>
                </a:solidFill>
              </a:rPr>
            </a:br>
            <a:r>
              <a:rPr lang="ro-RO" sz="4000" dirty="0" smtClean="0">
                <a:solidFill>
                  <a:srgbClr val="FF0000"/>
                </a:solidFill>
              </a:rPr>
              <a:t>î</a:t>
            </a:r>
            <a:r>
              <a:rPr lang="en-US" sz="4000" dirty="0" smtClean="0">
                <a:solidFill>
                  <a:srgbClr val="FF0000"/>
                </a:solidFill>
              </a:rPr>
              <a:t>n </a:t>
            </a:r>
            <a:r>
              <a:rPr lang="ro-RO" sz="4000" dirty="0" smtClean="0">
                <a:solidFill>
                  <a:srgbClr val="FF0000"/>
                </a:solidFill>
              </a:rPr>
              <a:t>î</a:t>
            </a:r>
            <a:r>
              <a:rPr lang="en-US" sz="4000" dirty="0" err="1" smtClean="0">
                <a:solidFill>
                  <a:srgbClr val="FF0000"/>
                </a:solidFill>
              </a:rPr>
              <a:t>nv</a:t>
            </a:r>
            <a:r>
              <a:rPr lang="ro-RO" sz="4000" dirty="0" smtClean="0">
                <a:solidFill>
                  <a:srgbClr val="FF0000"/>
                </a:solidFill>
              </a:rPr>
              <a:t>ăță</a:t>
            </a:r>
            <a:r>
              <a:rPr lang="en-US" sz="4000" dirty="0" smtClean="0">
                <a:solidFill>
                  <a:srgbClr val="FF0000"/>
                </a:solidFill>
              </a:rPr>
              <a:t>m</a:t>
            </a:r>
            <a:r>
              <a:rPr lang="ro-RO" sz="4000" dirty="0" smtClean="0">
                <a:solidFill>
                  <a:srgbClr val="FF0000"/>
                </a:solidFill>
              </a:rPr>
              <a:t>â</a:t>
            </a:r>
            <a:r>
              <a:rPr lang="en-US" sz="4000" dirty="0" err="1" smtClean="0">
                <a:solidFill>
                  <a:srgbClr val="FF0000"/>
                </a:solidFill>
              </a:rPr>
              <a:t>ntul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profesional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52600"/>
            <a:ext cx="8229600" cy="4217198"/>
          </a:xfrm>
        </p:spPr>
        <p:txBody>
          <a:bodyPr>
            <a:normAutofit fontScale="92500" lnSpcReduction="10000"/>
          </a:bodyPr>
          <a:lstStyle/>
          <a:p>
            <a:r>
              <a:rPr lang="ro-RO" sz="3200" b="1" dirty="0" smtClean="0">
                <a:solidFill>
                  <a:srgbClr val="0070C0"/>
                </a:solidFill>
              </a:rPr>
              <a:t>Bursa profesională lunară în valoare de 200 de lei/lună</a:t>
            </a:r>
            <a:r>
              <a:rPr lang="ro-RO" sz="32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o-RO" b="1" dirty="0" smtClean="0"/>
              <a:t>Agenții economici parteneri </a:t>
            </a:r>
            <a:r>
              <a:rPr lang="ro-RO" dirty="0" smtClean="0"/>
              <a:t>pentru pregătirea practică a elevilor </a:t>
            </a:r>
            <a:r>
              <a:rPr lang="ro-RO" b="1" dirty="0" smtClean="0"/>
              <a:t>pot acorda</a:t>
            </a:r>
            <a:r>
              <a:rPr lang="ro-RO" dirty="0" smtClean="0"/>
              <a:t>:</a:t>
            </a:r>
          </a:p>
          <a:p>
            <a:pPr>
              <a:buNone/>
            </a:pPr>
            <a:endParaRPr lang="ro-RO" sz="2600" dirty="0" smtClean="0"/>
          </a:p>
          <a:p>
            <a:pPr>
              <a:buNone/>
            </a:pPr>
            <a:r>
              <a:rPr lang="ro-RO" sz="3200" b="1" dirty="0" smtClean="0"/>
              <a:t>                  </a:t>
            </a:r>
            <a:r>
              <a:rPr lang="ro-RO" sz="3200" b="1" dirty="0" smtClean="0">
                <a:solidFill>
                  <a:srgbClr val="0070C0"/>
                </a:solidFill>
              </a:rPr>
              <a:t> - burse lunare</a:t>
            </a:r>
            <a:r>
              <a:rPr lang="ro-RO" sz="3200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r>
              <a:rPr lang="ro-RO" sz="3200" b="1" dirty="0" smtClean="0">
                <a:solidFill>
                  <a:srgbClr val="0070C0"/>
                </a:solidFill>
              </a:rPr>
              <a:t>                   </a:t>
            </a:r>
            <a:r>
              <a:rPr lang="ro-RO" sz="3200" b="1" dirty="0" smtClean="0">
                <a:solidFill>
                  <a:srgbClr val="0070C0"/>
                </a:solidFill>
              </a:rPr>
              <a:t>   - </a:t>
            </a:r>
            <a:r>
              <a:rPr lang="ro-RO" sz="3200" b="1" dirty="0" smtClean="0">
                <a:solidFill>
                  <a:srgbClr val="0070C0"/>
                </a:solidFill>
              </a:rPr>
              <a:t>abonament pentru transport</a:t>
            </a:r>
            <a:r>
              <a:rPr lang="ro-RO" sz="3200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r>
              <a:rPr lang="ro-RO" sz="3200" b="1" dirty="0" smtClean="0">
                <a:solidFill>
                  <a:srgbClr val="0070C0"/>
                </a:solidFill>
              </a:rPr>
              <a:t>                      </a:t>
            </a:r>
            <a:r>
              <a:rPr lang="ro-RO" sz="3200" b="1" dirty="0" smtClean="0">
                <a:solidFill>
                  <a:srgbClr val="0070C0"/>
                </a:solidFill>
              </a:rPr>
              <a:t>   - </a:t>
            </a:r>
            <a:r>
              <a:rPr lang="ro-RO" sz="3200" b="1" dirty="0" smtClean="0">
                <a:solidFill>
                  <a:srgbClr val="0070C0"/>
                </a:solidFill>
              </a:rPr>
              <a:t>o masă caldă</a:t>
            </a:r>
            <a:r>
              <a:rPr lang="ro-RO" sz="3200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r>
              <a:rPr lang="ro-RO" dirty="0" smtClean="0"/>
              <a:t>                   </a:t>
            </a:r>
          </a:p>
          <a:p>
            <a:pPr>
              <a:buFontTx/>
              <a:buChar char="-"/>
            </a:pPr>
            <a:endParaRPr lang="ro-RO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Beneficii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o-RO" sz="4000" dirty="0" smtClean="0">
                <a:solidFill>
                  <a:srgbClr val="FF0000"/>
                </a:solidFill>
              </a:rPr>
              <a:t/>
            </a:r>
            <a:br>
              <a:rPr lang="ro-RO" sz="4000" dirty="0" smtClean="0">
                <a:solidFill>
                  <a:srgbClr val="FF0000"/>
                </a:solidFill>
              </a:rPr>
            </a:br>
            <a:r>
              <a:rPr lang="ro-RO" sz="4000" dirty="0" smtClean="0">
                <a:solidFill>
                  <a:srgbClr val="FF0000"/>
                </a:solidFill>
              </a:rPr>
              <a:t>î</a:t>
            </a:r>
            <a:r>
              <a:rPr lang="en-US" sz="4000" dirty="0" smtClean="0">
                <a:solidFill>
                  <a:srgbClr val="FF0000"/>
                </a:solidFill>
              </a:rPr>
              <a:t>n </a:t>
            </a:r>
            <a:r>
              <a:rPr lang="ro-RO" sz="4000" dirty="0" smtClean="0">
                <a:solidFill>
                  <a:srgbClr val="FF0000"/>
                </a:solidFill>
              </a:rPr>
              <a:t>î</a:t>
            </a:r>
            <a:r>
              <a:rPr lang="en-US" sz="4000" dirty="0" err="1" smtClean="0">
                <a:solidFill>
                  <a:srgbClr val="FF0000"/>
                </a:solidFill>
              </a:rPr>
              <a:t>nv</a:t>
            </a:r>
            <a:r>
              <a:rPr lang="ro-RO" sz="4000" dirty="0" smtClean="0">
                <a:solidFill>
                  <a:srgbClr val="FF0000"/>
                </a:solidFill>
              </a:rPr>
              <a:t>ăță</a:t>
            </a:r>
            <a:r>
              <a:rPr lang="en-US" sz="4000" dirty="0" smtClean="0">
                <a:solidFill>
                  <a:srgbClr val="FF0000"/>
                </a:solidFill>
              </a:rPr>
              <a:t>m</a:t>
            </a:r>
            <a:r>
              <a:rPr lang="ro-RO" sz="4000" dirty="0" smtClean="0">
                <a:solidFill>
                  <a:srgbClr val="FF0000"/>
                </a:solidFill>
              </a:rPr>
              <a:t>â</a:t>
            </a:r>
            <a:r>
              <a:rPr lang="en-US" sz="4000" dirty="0" err="1" smtClean="0">
                <a:solidFill>
                  <a:srgbClr val="FF0000"/>
                </a:solidFill>
              </a:rPr>
              <a:t>ntul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profesional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sz="3000" b="1" dirty="0" smtClean="0"/>
              <a:t>Agenții economici parteneri </a:t>
            </a:r>
            <a:r>
              <a:rPr lang="ro-RO" sz="3000" dirty="0" smtClean="0"/>
              <a:t>pentru pregătirea practică a elevilor </a:t>
            </a:r>
            <a:r>
              <a:rPr lang="ro-RO" sz="3000" b="1" dirty="0" smtClean="0"/>
              <a:t>pot acorda</a:t>
            </a:r>
            <a:r>
              <a:rPr lang="ro-RO" sz="3000" dirty="0" smtClean="0"/>
              <a:t>:</a:t>
            </a:r>
          </a:p>
          <a:p>
            <a:pPr>
              <a:buNone/>
            </a:pPr>
            <a:r>
              <a:rPr lang="ro-RO" sz="3000" dirty="0" smtClean="0"/>
              <a:t>    - </a:t>
            </a:r>
            <a:r>
              <a:rPr lang="ro-RO" sz="3000" b="1" dirty="0" smtClean="0">
                <a:solidFill>
                  <a:srgbClr val="0070C0"/>
                </a:solidFill>
              </a:rPr>
              <a:t>posibilitatea angajării </a:t>
            </a:r>
            <a:r>
              <a:rPr lang="ro-RO" sz="3000" dirty="0" smtClean="0"/>
              <a:t>pentru elevii cu vârsta peste 16 ani, </a:t>
            </a:r>
            <a:r>
              <a:rPr lang="ro-RO" sz="3000" b="1" dirty="0" smtClean="0">
                <a:solidFill>
                  <a:srgbClr val="0070C0"/>
                </a:solidFill>
              </a:rPr>
              <a:t>cu contract de muncă </a:t>
            </a:r>
            <a:r>
              <a:rPr lang="ro-RO" sz="3000" dirty="0" smtClean="0"/>
              <a:t>pe perioadă determinată, în condițiile legii. </a:t>
            </a:r>
          </a:p>
          <a:p>
            <a:pPr>
              <a:buNone/>
            </a:pPr>
            <a:r>
              <a:rPr lang="ro-RO" sz="3000" dirty="0" smtClean="0"/>
              <a:t>    </a:t>
            </a:r>
          </a:p>
          <a:p>
            <a:pPr>
              <a:buNone/>
            </a:pPr>
            <a:r>
              <a:rPr lang="ro-RO" sz="3000" dirty="0" smtClean="0"/>
              <a:t>     Astfel, la finalizarea studiilor, elevii vor avea și     </a:t>
            </a:r>
          </a:p>
          <a:p>
            <a:pPr>
              <a:buNone/>
            </a:pPr>
            <a:r>
              <a:rPr lang="ro-RO" sz="3000" b="1" dirty="0" smtClean="0">
                <a:solidFill>
                  <a:srgbClr val="0070C0"/>
                </a:solidFill>
              </a:rPr>
              <a:t>                                   experiență în muncă</a:t>
            </a:r>
            <a:r>
              <a:rPr lang="ro-RO" sz="3000" dirty="0" smtClean="0"/>
              <a:t>,  </a:t>
            </a:r>
          </a:p>
          <a:p>
            <a:pPr>
              <a:buNone/>
            </a:pPr>
            <a:r>
              <a:rPr lang="ro-RO" sz="3000" dirty="0" smtClean="0"/>
              <a:t>                                  condiție solicitată la angajare.</a:t>
            </a:r>
            <a:r>
              <a:rPr lang="ro-RO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ink, plant&#10;&#10;Description automatically generated">
            <a:extLst>
              <a:ext uri="{FF2B5EF4-FFF2-40B4-BE49-F238E27FC236}">
                <a16:creationId xmlns="" xmlns:a16="http://schemas.microsoft.com/office/drawing/2014/main" id="{FDFD4CD8-6057-4256-9217-511D77453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"/>
            <a:ext cx="2590800" cy="4682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picture containing text, building, outdoor, street&#10;&#10;Description automatically generated">
            <a:extLst>
              <a:ext uri="{FF2B5EF4-FFF2-40B4-BE49-F238E27FC236}">
                <a16:creationId xmlns="" xmlns:a16="http://schemas.microsoft.com/office/drawing/2014/main" id="{620DE9E9-D3B4-4174-8EC6-C8D223C1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2440207" cy="4338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sky, tree, outdoor, building&#10;&#10;Description automatically generated">
            <a:extLst>
              <a:ext uri="{FF2B5EF4-FFF2-40B4-BE49-F238E27FC236}">
                <a16:creationId xmlns="" xmlns:a16="http://schemas.microsoft.com/office/drawing/2014/main" id="{767C511E-DDE2-43E7-8587-D5B289D38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3124694" cy="555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07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DEC02D-D480-4ED6-9A0F-35259D5DA79B}"/>
              </a:ext>
            </a:extLst>
          </p:cNvPr>
          <p:cNvSpPr/>
          <p:nvPr/>
        </p:nvSpPr>
        <p:spPr>
          <a:xfrm>
            <a:off x="457200" y="76201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DOMENIUL: </a:t>
            </a:r>
            <a:r>
              <a:rPr lang="ro-RO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MECANIC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o-RO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CALIFICAREA: MECANIC AUTO</a:t>
            </a:r>
            <a:r>
              <a:rPr lang="ro-RO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0049A3-1229-42B2-896A-8F0F40ED70D1}"/>
              </a:ext>
            </a:extLst>
          </p:cNvPr>
          <p:cNvSpPr txBox="1"/>
          <p:nvPr/>
        </p:nvSpPr>
        <p:spPr>
          <a:xfrm>
            <a:off x="1371600" y="1752600"/>
            <a:ext cx="7162800" cy="383181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PARTENERI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: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marL="461963" marR="0" lvl="0" indent="1714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FORD ROMÂNIA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marL="461963" marR="0" lvl="0" indent="1714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PORSCHE </a:t>
            </a: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ROMÂNIA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marL="461963" marR="0" lvl="0" indent="1714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ASKO INTERNATIONAL HONDA SI TOYOTA</a:t>
            </a:r>
          </a:p>
          <a:p>
            <a:pPr marL="461963" marR="0" lvl="0" indent="1714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AUTOMOBILE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BAVARIA-BMW</a:t>
            </a:r>
          </a:p>
          <a:p>
            <a:pPr marL="461963" indent="1714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UNIVERSITATEA POLITEHNICĂ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248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210935" y="2519012"/>
            <a:ext cx="53016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/>
              <a:t>Transition headline</a:t>
            </a:r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3721427"/>
            <a:ext cx="530160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/>
              <a:t>Let’s start with the first set of slides</a:t>
            </a:r>
            <a:endParaRPr/>
          </a:p>
        </p:txBody>
      </p:sp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="" xmlns:a16="http://schemas.microsoft.com/office/drawing/2014/main" id="{6F20CE97-0819-4F1D-8398-B08044CA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751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322</Words>
  <Application>Microsoft Office PowerPoint</Application>
  <PresentationFormat>On-screen Show (4:3)</PresentationFormat>
  <Paragraphs>77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20058-cubes</vt:lpstr>
      <vt:lpstr>Slide 1</vt:lpstr>
      <vt:lpstr>“Nu zidurile fac o şcoală, ci spiritul ce domneşte într-însa”. </vt:lpstr>
      <vt:lpstr>COLEGIUL UCECOM  „SPIRU HARET”</vt:lpstr>
      <vt:lpstr>ȘCOALA PROFESIONALĂ</vt:lpstr>
      <vt:lpstr>Beneficii  în învățământul profesional</vt:lpstr>
      <vt:lpstr>Beneficii  în învățământul profesional</vt:lpstr>
      <vt:lpstr>Slide 7</vt:lpstr>
      <vt:lpstr>Slide 8</vt:lpstr>
      <vt:lpstr>Transition headline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</vt:lpstr>
      <vt:lpstr>Slide 39</vt:lpstr>
      <vt:lpstr>Slide 40</vt:lpstr>
      <vt:lpstr>Slide 41</vt:lpstr>
      <vt:lpstr>Slide 42</vt:lpstr>
      <vt:lpstr>Educația este tocmai izvorul din care iese tot binele din lume.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Matei Calin Ceausu</dc:creator>
  <cp:lastModifiedBy>Utilizator</cp:lastModifiedBy>
  <cp:revision>49</cp:revision>
  <dcterms:created xsi:type="dcterms:W3CDTF">2020-05-29T17:23:39Z</dcterms:created>
  <dcterms:modified xsi:type="dcterms:W3CDTF">2021-03-04T09:43:27Z</dcterms:modified>
</cp:coreProperties>
</file>